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8" r:id="rId17"/>
    <p:sldId id="274" r:id="rId18"/>
    <p:sldId id="275" r:id="rId19"/>
    <p:sldId id="279" r:id="rId20"/>
    <p:sldId id="276" r:id="rId21"/>
    <p:sldId id="277" r:id="rId22"/>
  </p:sldIdLst>
  <p:sldSz cx="9144000" cy="5143500" type="screen16x9"/>
  <p:notesSz cx="6858000" cy="9144000"/>
  <p:embeddedFontLst>
    <p:embeddedFont>
      <p:font typeface="Sniglet" panose="02020500000000000000" charset="0"/>
      <p:regular r:id="rId24"/>
    </p:embeddedFont>
    <p:embeddedFont>
      <p:font typeface="Walter Turncoat" panose="02020500000000000000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mlr3WmXMfWWosne8z4gzzg4L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 txBox="1">
            <a:spLocks noGrp="1"/>
          </p:cNvSpPr>
          <p:nvPr>
            <p:ph type="ctrTitle"/>
          </p:nvPr>
        </p:nvSpPr>
        <p:spPr>
          <a:xfrm>
            <a:off x="758700" y="1438072"/>
            <a:ext cx="77724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Body Detection-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am i right while working out?</a:t>
            </a:r>
            <a:endParaRPr dirty="0"/>
          </a:p>
        </p:txBody>
      </p:sp>
      <p:grpSp>
        <p:nvGrpSpPr>
          <p:cNvPr id="20" name="Google Shape;20;p1"/>
          <p:cNvGrpSpPr/>
          <p:nvPr/>
        </p:nvGrpSpPr>
        <p:grpSpPr>
          <a:xfrm rot="2194107">
            <a:off x="232951" y="2844681"/>
            <a:ext cx="1014485" cy="642684"/>
            <a:chOff x="238125" y="1918825"/>
            <a:chExt cx="1042450" cy="660400"/>
          </a:xfrm>
        </p:grpSpPr>
        <p:sp>
          <p:nvSpPr>
            <p:cNvPr id="21" name="Google Shape;21;p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1"/>
          <p:cNvGrpSpPr/>
          <p:nvPr/>
        </p:nvGrpSpPr>
        <p:grpSpPr>
          <a:xfrm rot="-5988218">
            <a:off x="7876346" y="995910"/>
            <a:ext cx="750227" cy="664179"/>
            <a:chOff x="1113100" y="2199475"/>
            <a:chExt cx="801900" cy="709925"/>
          </a:xfrm>
        </p:grpSpPr>
        <p:sp>
          <p:nvSpPr>
            <p:cNvPr id="24" name="Google Shape;24;p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1"/>
          <p:cNvSpPr/>
          <p:nvPr/>
        </p:nvSpPr>
        <p:spPr>
          <a:xfrm>
            <a:off x="1667975" y="2125750"/>
            <a:ext cx="1797883" cy="108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2260350" y="3982075"/>
            <a:ext cx="4751656" cy="10867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;p1">
            <a:extLst>
              <a:ext uri="{FF2B5EF4-FFF2-40B4-BE49-F238E27FC236}">
                <a16:creationId xmlns:a16="http://schemas.microsoft.com/office/drawing/2014/main" id="{9F2EFD8F-B13E-6E3B-4BCE-05E90D8C32A3}"/>
              </a:ext>
            </a:extLst>
          </p:cNvPr>
          <p:cNvSpPr txBox="1">
            <a:spLocks/>
          </p:cNvSpPr>
          <p:nvPr/>
        </p:nvSpPr>
        <p:spPr>
          <a:xfrm>
            <a:off x="5793815" y="4457435"/>
            <a:ext cx="2848757" cy="358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600" dirty="0"/>
              <a:t>408410054 </a:t>
            </a:r>
            <a:r>
              <a:rPr lang="zh-TW" altLang="en-US" sz="1600" dirty="0"/>
              <a:t>資工三 蕭子祥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42" name="Google Shape;142;p13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Tkinter 提供圖形化介面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讓使用者透過介面選擇要做的健身動作。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50" name="Google Shape;150;p14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 </a:t>
            </a:r>
            <a:endParaRPr/>
          </a:p>
        </p:txBody>
      </p:sp>
      <p:grpSp>
        <p:nvGrpSpPr>
          <p:cNvPr id="152" name="Google Shape;152;p14"/>
          <p:cNvGrpSpPr/>
          <p:nvPr/>
        </p:nvGrpSpPr>
        <p:grpSpPr>
          <a:xfrm>
            <a:off x="5120102" y="456186"/>
            <a:ext cx="3842665" cy="4472236"/>
            <a:chOff x="5120102" y="456186"/>
            <a:chExt cx="3842665" cy="4472236"/>
          </a:xfrm>
        </p:grpSpPr>
        <p:grpSp>
          <p:nvGrpSpPr>
            <p:cNvPr id="153" name="Google Shape;153;p14"/>
            <p:cNvGrpSpPr/>
            <p:nvPr/>
          </p:nvGrpSpPr>
          <p:grpSpPr>
            <a:xfrm>
              <a:off x="5120102" y="456186"/>
              <a:ext cx="3842665" cy="4472236"/>
              <a:chOff x="3125754" y="-449148"/>
              <a:chExt cx="5947650" cy="5947651"/>
            </a:xfrm>
          </p:grpSpPr>
          <p:pic>
            <p:nvPicPr>
              <p:cNvPr id="154" name="Google Shape;154;p14" descr="坐标轴(Koordinatenachse) - ZHZ.wiki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125754" y="-449148"/>
                <a:ext cx="5947650" cy="594765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5" name="Google Shape;155;p14"/>
              <p:cNvCxnSpPr/>
              <p:nvPr/>
            </p:nvCxnSpPr>
            <p:spPr>
              <a:xfrm flipH="1">
                <a:off x="5968414" y="1425871"/>
                <a:ext cx="1450667" cy="1390451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6" name="Google Shape;156;p14"/>
              <p:cNvSpPr txBox="1"/>
              <p:nvPr/>
            </p:nvSpPr>
            <p:spPr>
              <a:xfrm>
                <a:off x="6989460" y="2462937"/>
                <a:ext cx="1372563" cy="53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r>
                  <a:rPr lang="en" sz="23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(1, 0)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endParaRPr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cxnSp>
            <p:nvCxnSpPr>
              <p:cNvPr id="157" name="Google Shape;157;p14"/>
              <p:cNvCxnSpPr/>
              <p:nvPr/>
            </p:nvCxnSpPr>
            <p:spPr>
              <a:xfrm rot="10800000">
                <a:off x="5968412" y="2816322"/>
                <a:ext cx="84943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8" name="Google Shape;158;p14"/>
              <p:cNvSpPr txBox="1"/>
              <p:nvPr/>
            </p:nvSpPr>
            <p:spPr>
              <a:xfrm>
                <a:off x="7419081" y="892125"/>
                <a:ext cx="1561806" cy="53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r>
                  <a:rPr lang="en" sz="23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(x, y)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Sniglet"/>
                  <a:buNone/>
                </a:pPr>
                <a:endParaRPr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  <p:sp>
          <p:nvSpPr>
            <p:cNvPr id="159" name="Google Shape;159;p14"/>
            <p:cNvSpPr/>
            <p:nvPr/>
          </p:nvSpPr>
          <p:spPr>
            <a:xfrm>
              <a:off x="6993729" y="2557574"/>
              <a:ext cx="462223" cy="70567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2180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66" name="Google Shape;166;p15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numpy.arctan2(y, x)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計算 (x, y) 和 (a, b) 形成的弧度?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numpy.arctan2(y, x) – 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numpy.arctan2(b, 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5120102" y="456186"/>
            <a:ext cx="3842665" cy="4472236"/>
            <a:chOff x="3125754" y="-449148"/>
            <a:chExt cx="5947650" cy="5947651"/>
          </a:xfrm>
        </p:grpSpPr>
        <p:pic>
          <p:nvPicPr>
            <p:cNvPr id="169" name="Google Shape;169;p15" descr="坐标轴(Koordinatenachse) - ZHZ.wik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5754" y="-449148"/>
              <a:ext cx="5947650" cy="59476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" name="Google Shape;170;p15"/>
            <p:cNvCxnSpPr/>
            <p:nvPr/>
          </p:nvCxnSpPr>
          <p:spPr>
            <a:xfrm flipH="1">
              <a:off x="5894411" y="1425871"/>
              <a:ext cx="1517733" cy="1470059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1" name="Google Shape;171;p15"/>
            <p:cNvSpPr txBox="1"/>
            <p:nvPr/>
          </p:nvSpPr>
          <p:spPr>
            <a:xfrm>
              <a:off x="7412144" y="3372278"/>
              <a:ext cx="1372563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r>
                <a:rPr lang="en"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rPr>
                <a:t>(a, b)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172" name="Google Shape;172;p15"/>
            <p:cNvCxnSpPr/>
            <p:nvPr/>
          </p:nvCxnSpPr>
          <p:spPr>
            <a:xfrm rot="10800000">
              <a:off x="5933760" y="2821437"/>
              <a:ext cx="1475246" cy="996816"/>
            </a:xfrm>
            <a:prstGeom prst="straightConnector1">
              <a:avLst/>
            </a:prstGeom>
            <a:noFill/>
            <a:ln w="5715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73" name="Google Shape;173;p15"/>
            <p:cNvSpPr txBox="1"/>
            <p:nvPr/>
          </p:nvSpPr>
          <p:spPr>
            <a:xfrm>
              <a:off x="7419081" y="892125"/>
              <a:ext cx="1561806" cy="533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r>
                <a:rPr lang="en" sz="2300" b="0" i="0" u="none" strike="noStrike" cap="none">
                  <a:solidFill>
                    <a:schemeClr val="lt1"/>
                  </a:solidFill>
                  <a:latin typeface="Sniglet"/>
                  <a:ea typeface="Sniglet"/>
                  <a:cs typeface="Sniglet"/>
                  <a:sym typeface="Sniglet"/>
                </a:rPr>
                <a:t>(x, y)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Sniglet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80" name="Google Shape;180;p16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300"/>
              <a:t>Error neglect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小幅度的角度變化會被視為人物抖動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075" y="2846550"/>
            <a:ext cx="5258534" cy="135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4.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196" name="Google Shape;196;p18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1 . 啞鈴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手肘貼緊身體 -&gt; 手肘、肩膀、臀部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舉啞鈴 -&gt; 肩膀、手肘、手腕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舉起、放下的角度判定</a:t>
            </a: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grpSp>
        <p:nvGrpSpPr>
          <p:cNvPr id="198" name="Google Shape;198;p18"/>
          <p:cNvGrpSpPr/>
          <p:nvPr/>
        </p:nvGrpSpPr>
        <p:grpSpPr>
          <a:xfrm>
            <a:off x="6183182" y="2074045"/>
            <a:ext cx="2377445" cy="2377445"/>
            <a:chOff x="5977620" y="2143105"/>
            <a:chExt cx="2377445" cy="2377445"/>
          </a:xfrm>
        </p:grpSpPr>
        <p:pic>
          <p:nvPicPr>
            <p:cNvPr id="199" name="Google Shape;19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620" y="2143105"/>
              <a:ext cx="2377445" cy="23774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0" name="Google Shape;200;p18"/>
            <p:cNvCxnSpPr/>
            <p:nvPr/>
          </p:nvCxnSpPr>
          <p:spPr>
            <a:xfrm>
              <a:off x="7591647" y="2651051"/>
              <a:ext cx="430558" cy="117667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18"/>
            <p:cNvCxnSpPr/>
            <p:nvPr/>
          </p:nvCxnSpPr>
          <p:spPr>
            <a:xfrm flipH="1">
              <a:off x="6445042" y="3827721"/>
              <a:ext cx="1588711" cy="260707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" name="Google Shape;202;p18"/>
            <p:cNvSpPr/>
            <p:nvPr/>
          </p:nvSpPr>
          <p:spPr>
            <a:xfrm rot="-5400000">
              <a:off x="7481565" y="3521228"/>
              <a:ext cx="808074" cy="737449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8"/>
          <p:cNvSpPr txBox="1"/>
          <p:nvPr/>
        </p:nvSpPr>
        <p:spPr>
          <a:xfrm>
            <a:off x="6735783" y="4811278"/>
            <a:ext cx="2334754" cy="2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niglet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圖源 https://www.tukuppt.com/muban/nbgrvvwb.html</a:t>
            </a:r>
            <a:endParaRPr sz="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54825" y="4823898"/>
            <a:ext cx="2928676" cy="22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niglet"/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https://www.sportsplanetmag.com/article/desc/16092114211490475</a:t>
            </a:r>
            <a:endParaRPr sz="7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30A29F-ADAE-8376-84ED-2A2FC89FA9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Google Shape;210;p19">
            <a:extLst>
              <a:ext uri="{FF2B5EF4-FFF2-40B4-BE49-F238E27FC236}">
                <a16:creationId xmlns:a16="http://schemas.microsoft.com/office/drawing/2014/main" id="{10D81FE5-1ACC-45F8-099D-95934C05BA8D}"/>
              </a:ext>
            </a:extLst>
          </p:cNvPr>
          <p:cNvSpPr txBox="1">
            <a:spLocks/>
          </p:cNvSpPr>
          <p:nvPr/>
        </p:nvSpPr>
        <p:spPr>
          <a:xfrm>
            <a:off x="55699" y="905559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200" dirty="0"/>
              <a:t>4.    Demo</a:t>
            </a:r>
            <a:r>
              <a:rPr lang="en-US" altLang="zh-TW" sz="2200" dirty="0"/>
              <a:t> picture</a:t>
            </a:r>
            <a:r>
              <a:rPr lang="en-US" sz="2200" dirty="0"/>
              <a:t> </a:t>
            </a:r>
          </a:p>
        </p:txBody>
      </p:sp>
      <p:sp>
        <p:nvSpPr>
          <p:cNvPr id="6" name="Google Shape;211;p19">
            <a:extLst>
              <a:ext uri="{FF2B5EF4-FFF2-40B4-BE49-F238E27FC236}">
                <a16:creationId xmlns:a16="http://schemas.microsoft.com/office/drawing/2014/main" id="{DB3B446A-AC0B-3762-73BE-AB981C24B601}"/>
              </a:ext>
            </a:extLst>
          </p:cNvPr>
          <p:cNvSpPr/>
          <p:nvPr/>
        </p:nvSpPr>
        <p:spPr>
          <a:xfrm>
            <a:off x="317165" y="470744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0BD044-065D-2067-CA8C-CBD87C3E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23" y="653592"/>
            <a:ext cx="3985154" cy="38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66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55699" y="905559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 dirty="0"/>
              <a:t>4.    Demo</a:t>
            </a:r>
            <a:r>
              <a:rPr lang="zh-TW" altLang="en-US" sz="2200" dirty="0"/>
              <a:t> </a:t>
            </a:r>
            <a:r>
              <a:rPr lang="en-US" altLang="zh-TW" sz="2200" dirty="0"/>
              <a:t>video</a:t>
            </a:r>
            <a:r>
              <a:rPr lang="en" sz="2200" dirty="0"/>
              <a:t> </a:t>
            </a:r>
            <a:endParaRPr sz="2200" dirty="0"/>
          </a:p>
        </p:txBody>
      </p:sp>
      <p:sp>
        <p:nvSpPr>
          <p:cNvPr id="211" name="Google Shape;211;p19"/>
          <p:cNvSpPr/>
          <p:nvPr/>
        </p:nvSpPr>
        <p:spPr>
          <a:xfrm>
            <a:off x="317165" y="470744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舉啞鈴demo">
            <a:hlinkClick r:id="" action="ppaction://media"/>
            <a:extLst>
              <a:ext uri="{FF2B5EF4-FFF2-40B4-BE49-F238E27FC236}">
                <a16:creationId xmlns:a16="http://schemas.microsoft.com/office/drawing/2014/main" id="{843AAF53-6EF9-A4B8-322B-246E84E20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9289" y="470744"/>
            <a:ext cx="4365422" cy="4202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ctrTitle"/>
          </p:nvPr>
        </p:nvSpPr>
        <p:spPr>
          <a:xfrm>
            <a:off x="596875" y="5323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4.    Demo</a:t>
            </a:r>
            <a:endParaRPr sz="2200"/>
          </a:p>
        </p:txBody>
      </p:sp>
      <p:sp>
        <p:nvSpPr>
          <p:cNvPr id="219" name="Google Shape;219;p20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2. 深蹲</a:t>
            </a: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 dirty="0"/>
              <a:t>身體前傾 -&gt; 肩膀、臀部、腳踝</a:t>
            </a:r>
            <a:endParaRPr sz="2300" dirty="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 dirty="0"/>
              <a:t>腳彎曲 -&gt; 臀部、膝蓋、腳踝</a:t>
            </a:r>
            <a:endParaRPr sz="2300" dirty="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 dirty="0"/>
              <a:t>蹲下、站立的角度判定</a:t>
            </a:r>
            <a:endParaRPr sz="2300" dirty="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 dirty="0"/>
              <a:t>面不要朝地</a:t>
            </a:r>
            <a:endParaRPr sz="2300" dirty="0"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5718650" y="1060620"/>
            <a:ext cx="3425350" cy="3927605"/>
            <a:chOff x="5808971" y="209345"/>
            <a:chExt cx="4336156" cy="4724809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08971" y="209345"/>
              <a:ext cx="4336156" cy="47248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0"/>
            <p:cNvCxnSpPr/>
            <p:nvPr/>
          </p:nvCxnSpPr>
          <p:spPr>
            <a:xfrm>
              <a:off x="6593730" y="2997853"/>
              <a:ext cx="1051113" cy="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flipH="1">
              <a:off x="7034714" y="2997853"/>
              <a:ext cx="610130" cy="146557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5" name="Google Shape;225;p20"/>
            <p:cNvSpPr/>
            <p:nvPr/>
          </p:nvSpPr>
          <p:spPr>
            <a:xfrm rot="-10629203">
              <a:off x="7174703" y="2691123"/>
              <a:ext cx="688660" cy="61345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4D22A3-4F88-1DF8-FD7B-5D6075841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210;p19">
            <a:extLst>
              <a:ext uri="{FF2B5EF4-FFF2-40B4-BE49-F238E27FC236}">
                <a16:creationId xmlns:a16="http://schemas.microsoft.com/office/drawing/2014/main" id="{CDD3F457-9FC3-0083-EFCA-603495B724AC}"/>
              </a:ext>
            </a:extLst>
          </p:cNvPr>
          <p:cNvSpPr txBox="1">
            <a:spLocks/>
          </p:cNvSpPr>
          <p:nvPr/>
        </p:nvSpPr>
        <p:spPr>
          <a:xfrm>
            <a:off x="55699" y="905559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200" dirty="0"/>
              <a:t>4.    Demo</a:t>
            </a:r>
            <a:r>
              <a:rPr lang="en-US" altLang="zh-TW" sz="2200" dirty="0"/>
              <a:t> picture</a:t>
            </a:r>
            <a:r>
              <a:rPr lang="en-US" sz="2200" dirty="0"/>
              <a:t> </a:t>
            </a:r>
          </a:p>
        </p:txBody>
      </p:sp>
      <p:sp>
        <p:nvSpPr>
          <p:cNvPr id="6" name="Google Shape;211;p19">
            <a:extLst>
              <a:ext uri="{FF2B5EF4-FFF2-40B4-BE49-F238E27FC236}">
                <a16:creationId xmlns:a16="http://schemas.microsoft.com/office/drawing/2014/main" id="{281FEF24-AF0F-79FC-D053-CE726FCAF741}"/>
              </a:ext>
            </a:extLst>
          </p:cNvPr>
          <p:cNvSpPr/>
          <p:nvPr/>
        </p:nvSpPr>
        <p:spPr>
          <a:xfrm>
            <a:off x="317165" y="470744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D338BBA-ED56-34BB-1B46-8D891BEA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32" y="420222"/>
            <a:ext cx="4486335" cy="43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3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ctrTitle"/>
          </p:nvPr>
        </p:nvSpPr>
        <p:spPr>
          <a:xfrm>
            <a:off x="685800" y="15343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294967295"/>
          </p:nvPr>
        </p:nvSpPr>
        <p:spPr>
          <a:xfrm>
            <a:off x="1789169" y="15318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動機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792257" y="1512849"/>
            <a:ext cx="894000" cy="754200"/>
            <a:chOff x="288988" y="1294150"/>
            <a:chExt cx="894000" cy="754200"/>
          </a:xfrm>
        </p:grpSpPr>
        <p:sp>
          <p:nvSpPr>
            <p:cNvPr id="65" name="Google Shape;65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1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92257" y="2553999"/>
            <a:ext cx="894000" cy="754200"/>
            <a:chOff x="288988" y="1294150"/>
            <a:chExt cx="894000" cy="754200"/>
          </a:xfrm>
        </p:grpSpPr>
        <p:sp>
          <p:nvSpPr>
            <p:cNvPr id="68" name="Google Shape;68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2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792257" y="3595149"/>
            <a:ext cx="894000" cy="754200"/>
            <a:chOff x="288988" y="1294150"/>
            <a:chExt cx="894000" cy="754200"/>
          </a:xfrm>
        </p:grpSpPr>
        <p:sp>
          <p:nvSpPr>
            <p:cNvPr id="71" name="Google Shape;71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3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subTitle" idx="4294967295"/>
          </p:nvPr>
        </p:nvSpPr>
        <p:spPr>
          <a:xfrm>
            <a:off x="1789169" y="36141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實作方式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294967295"/>
          </p:nvPr>
        </p:nvSpPr>
        <p:spPr>
          <a:xfrm>
            <a:off x="1851869" y="2573049"/>
            <a:ext cx="1371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專題目標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5" name="Google Shape;75;p5"/>
          <p:cNvGrpSpPr/>
          <p:nvPr/>
        </p:nvGrpSpPr>
        <p:grpSpPr>
          <a:xfrm>
            <a:off x="5595907" y="1512849"/>
            <a:ext cx="894000" cy="754200"/>
            <a:chOff x="288988" y="1294150"/>
            <a:chExt cx="894000" cy="754200"/>
          </a:xfrm>
        </p:grpSpPr>
        <p:sp>
          <p:nvSpPr>
            <p:cNvPr id="76" name="Google Shape;76;p5"/>
            <p:cNvSpPr/>
            <p:nvPr/>
          </p:nvSpPr>
          <p:spPr>
            <a:xfrm>
              <a:off x="352150" y="1313250"/>
              <a:ext cx="767676" cy="716003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 txBox="1"/>
            <p:nvPr/>
          </p:nvSpPr>
          <p:spPr>
            <a:xfrm>
              <a:off x="288988" y="1294150"/>
              <a:ext cx="894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" sz="3700" b="0" i="0" u="none" strike="noStrike" cap="none">
                  <a:solidFill>
                    <a:schemeClr val="lt1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4</a:t>
              </a: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5"/>
          <p:cNvSpPr txBox="1">
            <a:spLocks noGrp="1"/>
          </p:cNvSpPr>
          <p:nvPr>
            <p:ph type="subTitle" idx="4294967295"/>
          </p:nvPr>
        </p:nvSpPr>
        <p:spPr>
          <a:xfrm>
            <a:off x="6592819" y="1531899"/>
            <a:ext cx="14967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Demo</a:t>
            </a:r>
            <a:endParaRPr sz="39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9" name="Google Shape;79;p5"/>
          <p:cNvGrpSpPr/>
          <p:nvPr/>
        </p:nvGrpSpPr>
        <p:grpSpPr>
          <a:xfrm rot="10575286" flipH="1">
            <a:off x="2998591" y="1004245"/>
            <a:ext cx="3146925" cy="420071"/>
            <a:chOff x="242825" y="1204225"/>
            <a:chExt cx="2136775" cy="318400"/>
          </a:xfrm>
        </p:grpSpPr>
        <p:sp>
          <p:nvSpPr>
            <p:cNvPr id="80" name="Google Shape;80;p5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深蹲demo">
            <a:hlinkClick r:id="" action="ppaction://media"/>
            <a:extLst>
              <a:ext uri="{FF2B5EF4-FFF2-40B4-BE49-F238E27FC236}">
                <a16:creationId xmlns:a16="http://schemas.microsoft.com/office/drawing/2014/main" id="{5AB9D678-12A9-80B2-FE9F-FB258E023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220" y="654961"/>
            <a:ext cx="3996859" cy="3833578"/>
          </a:xfrm>
          <a:prstGeom prst="rect">
            <a:avLst/>
          </a:prstGeom>
        </p:spPr>
      </p:pic>
      <p:sp>
        <p:nvSpPr>
          <p:cNvPr id="9" name="Google Shape;210;p19">
            <a:extLst>
              <a:ext uri="{FF2B5EF4-FFF2-40B4-BE49-F238E27FC236}">
                <a16:creationId xmlns:a16="http://schemas.microsoft.com/office/drawing/2014/main" id="{EA249635-0FD6-9032-DD19-49E7E0C30CF4}"/>
              </a:ext>
            </a:extLst>
          </p:cNvPr>
          <p:cNvSpPr txBox="1">
            <a:spLocks/>
          </p:cNvSpPr>
          <p:nvPr/>
        </p:nvSpPr>
        <p:spPr>
          <a:xfrm>
            <a:off x="55699" y="905559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200"/>
              <a:t>4.    Demo</a:t>
            </a:r>
            <a:r>
              <a:rPr lang="en-US" altLang="zh-TW" sz="2200"/>
              <a:t> video</a:t>
            </a:r>
            <a:r>
              <a:rPr lang="en-US" sz="2200"/>
              <a:t> </a:t>
            </a:r>
            <a:endParaRPr lang="en-US" sz="2200" dirty="0"/>
          </a:p>
        </p:txBody>
      </p:sp>
      <p:sp>
        <p:nvSpPr>
          <p:cNvPr id="10" name="Google Shape;211;p19">
            <a:extLst>
              <a:ext uri="{FF2B5EF4-FFF2-40B4-BE49-F238E27FC236}">
                <a16:creationId xmlns:a16="http://schemas.microsoft.com/office/drawing/2014/main" id="{C13E5CF5-2827-DC91-9DAF-CB5D5EF04D67}"/>
              </a:ext>
            </a:extLst>
          </p:cNvPr>
          <p:cNvSpPr/>
          <p:nvPr/>
        </p:nvSpPr>
        <p:spPr>
          <a:xfrm>
            <a:off x="317165" y="470744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ctrTitle"/>
          </p:nvPr>
        </p:nvSpPr>
        <p:spPr>
          <a:xfrm>
            <a:off x="685800" y="199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500"/>
              <a:t>Thank You ! ! !</a:t>
            </a:r>
            <a:endParaRPr sz="6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動機</a:t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疫情關係</a:t>
            </a:r>
            <a:r>
              <a:rPr lang="zh-TW" altLang="en-US" sz="2300"/>
              <a:t>，</a:t>
            </a:r>
            <a:r>
              <a:rPr lang="en" sz="2300"/>
              <a:t>人們在家(宿舍)的時間比以往都還要長，Youtube 上出現許多健身相關的教學影片。</a:t>
            </a: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/>
              <a:t>若有一個程式能檢查人在健身時的正確性，便能增加健身效率、降低姿勢不正確造成的傷害。</a:t>
            </a:r>
            <a:endParaRPr sz="2300" dirty="0"/>
          </a:p>
        </p:txBody>
      </p:sp>
      <p:sp>
        <p:nvSpPr>
          <p:cNvPr id="95" name="Google Shape;95;p7"/>
          <p:cNvSpPr txBox="1">
            <a:spLocks noGrp="1"/>
          </p:cNvSpPr>
          <p:nvPr>
            <p:ph type="ctrTitle"/>
          </p:nvPr>
        </p:nvSpPr>
        <p:spPr>
          <a:xfrm>
            <a:off x="783600" y="609725"/>
            <a:ext cx="1546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1.   動機</a:t>
            </a:r>
            <a:endParaRPr sz="2200"/>
          </a:p>
        </p:txBody>
      </p:sp>
      <p:sp>
        <p:nvSpPr>
          <p:cNvPr id="96" name="Google Shape;96;p7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2.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專題目標</a:t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檢查健身姿勢的正確性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E.g. 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舉啞鈴：手臂不能移動，且舉起時手肘應小於一定角度、放下時應靠近腿部才算是正確姿勢。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sp>
        <p:nvSpPr>
          <p:cNvPr id="110" name="Google Shape;110;p9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2.   專題目標</a:t>
            </a:r>
            <a:endParaRPr sz="2200"/>
          </a:p>
        </p:txBody>
      </p:sp>
      <p:sp>
        <p:nvSpPr>
          <p:cNvPr id="111" name="Google Shape;111;p9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257792" y="452077"/>
            <a:ext cx="1330701" cy="164753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ctrTitle"/>
          </p:nvPr>
        </p:nvSpPr>
        <p:spPr>
          <a:xfrm>
            <a:off x="685800" y="284600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3.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實作方式</a:t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3617075" y="1137688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26" name="Google Shape;126;p11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Python package 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OpenCV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Tkinter</a:t>
            </a:r>
            <a:endParaRPr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2300"/>
              <a:t>Code :</a:t>
            </a:r>
            <a:endParaRPr sz="23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Angle  calculation - numpy.arctan2(x, y)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●"/>
            </a:pPr>
            <a:r>
              <a:rPr lang="en" sz="2300"/>
              <a:t>Error neglect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ctrTitle"/>
          </p:nvPr>
        </p:nvSpPr>
        <p:spPr>
          <a:xfrm>
            <a:off x="783600" y="532425"/>
            <a:ext cx="2129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200"/>
              <a:t>3.   實作方式</a:t>
            </a:r>
            <a:endParaRPr sz="2200"/>
          </a:p>
        </p:txBody>
      </p:sp>
      <p:sp>
        <p:nvSpPr>
          <p:cNvPr id="134" name="Google Shape;134;p12"/>
          <p:cNvSpPr/>
          <p:nvPr/>
        </p:nvSpPr>
        <p:spPr>
          <a:xfrm>
            <a:off x="852121" y="452073"/>
            <a:ext cx="530428" cy="49484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1"/>
          </p:nvPr>
        </p:nvSpPr>
        <p:spPr>
          <a:xfrm>
            <a:off x="1105075" y="1172550"/>
            <a:ext cx="70521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OpenCV 提供圖像處理及圖像識別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偵測人的動作產生各個身體部位的位置及向量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透過向量計算出角度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293</Words>
  <Application>Microsoft Office PowerPoint</Application>
  <PresentationFormat>如螢幕大小 (16:9)</PresentationFormat>
  <Paragraphs>113</Paragraphs>
  <Slides>21</Slides>
  <Notes>19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Sniglet</vt:lpstr>
      <vt:lpstr>Walter Turncoat</vt:lpstr>
      <vt:lpstr>Arial</vt:lpstr>
      <vt:lpstr>Noto Sans Symbols</vt:lpstr>
      <vt:lpstr>Ursula template</vt:lpstr>
      <vt:lpstr>Body Detection- am i right while working out?</vt:lpstr>
      <vt:lpstr>Content</vt:lpstr>
      <vt:lpstr>1.  動機</vt:lpstr>
      <vt:lpstr>1.   動機</vt:lpstr>
      <vt:lpstr>2.  專題目標</vt:lpstr>
      <vt:lpstr>2.   專題目標</vt:lpstr>
      <vt:lpstr>3.  實作方式</vt:lpstr>
      <vt:lpstr>3.   實作方式</vt:lpstr>
      <vt:lpstr>3.   實作方式</vt:lpstr>
      <vt:lpstr>3.   實作方式</vt:lpstr>
      <vt:lpstr>3.   實作方式</vt:lpstr>
      <vt:lpstr>3.   實作方式</vt:lpstr>
      <vt:lpstr>3.   實作方式</vt:lpstr>
      <vt:lpstr>4.  Demo</vt:lpstr>
      <vt:lpstr>4.    Demo</vt:lpstr>
      <vt:lpstr>PowerPoint 簡報</vt:lpstr>
      <vt:lpstr>4.    Demo video </vt:lpstr>
      <vt:lpstr>4.    Demo</vt:lpstr>
      <vt:lpstr>PowerPoint 簡報</vt:lpstr>
      <vt:lpstr>PowerPoint 簡報</vt:lpstr>
      <vt:lpstr>Thank You ! !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Detection- am i right while working out?</dc:title>
  <dc:creator>User</dc:creator>
  <cp:lastModifiedBy>SEAN _SKY</cp:lastModifiedBy>
  <cp:revision>8</cp:revision>
  <dcterms:modified xsi:type="dcterms:W3CDTF">2022-06-12T05:03:21Z</dcterms:modified>
</cp:coreProperties>
</file>